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png>
</file>

<file path=ppt/media/image3.jpeg>
</file>

<file path=ppt/media/image4.png>
</file>

<file path=ppt/media/image5.jpe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6E1803-2BB5-3EF2-AC3E-3BEFBD147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8443F07-6822-B355-3E5B-D230E3B45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F9F00B-289B-54E4-0436-95B6DB5CC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637516-213D-CB1A-80F4-3C594F9EF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23B1EA-07B1-811C-2591-7E3558031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900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B87AA8-AFAF-36F9-0A49-4A6F68616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4733B9-4F95-2D9A-E25B-709B3B9944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B00FF5-81D8-7BC0-B08E-3F9AE8FF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202CCF-662E-E9A9-C408-2AA5E1DB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440A498-AB33-5BB3-768E-938A8ED2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6809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86C84D3-C50F-4908-1708-FE4907C458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EA64A0-1B8C-4CD0-5D1D-7DB0E22A6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94C7FC-E4B7-0273-BD12-16AEC0FC9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29A556-F01C-8BD8-6EB1-A9CE8CDA8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6B058E-E61A-A007-7C33-4D39890A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2942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CA9F8D-07C3-D980-64D1-27C33737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7D62DE-1692-ED65-8108-F733C0C57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A0EF8F-210D-A705-1A2D-EBCC34933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559605-C86B-93CD-0ACA-41C47F9E6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15C309-D8C2-EE2F-2A9F-6A550FE58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0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318FC7-5699-AA48-826C-F79AD3CED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DB6807-5786-8BD9-554B-21F15E933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1E99F0-1D3B-134A-73B5-22607BEA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2798A0-1F54-CEFD-F009-0701A592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FE693F-9E09-5598-080F-E49226886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12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AF44DF-F7D4-47CE-FAC4-3B40E1429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1CC761-DAF6-60FD-6C63-67DA0A0CE4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7ABF131-1226-5542-BDC3-2EC5E9729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D7D8D5-13A3-E00F-DDE6-DCE4582FC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2ACE612-D4F0-55EB-0379-1A4D4AA38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C518F2-E9AB-48F9-3144-96DB80B5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070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57719-B208-0380-4C31-197DAB5CF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636A73-5DD0-5F77-6008-316C6BF8F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6AEC0D-4A9E-5746-EABE-382D37C61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3DE207-D162-890E-9525-07129E221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594875-5B46-DC01-3982-AD1622568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7058508-7322-6667-F0DC-FA5BF6450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E723C3F-3F02-5A33-0DCC-86D25DFF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DADFE0-183E-E571-1A8A-AE508459E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117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16EE0-2968-D487-9A7E-F199D0B02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BAB9C8C-0F58-3443-5A46-09CA9E7A4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92B014-E7CB-A2C9-A0E6-1AC7B8C74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04997B2-D615-F9C9-C6DB-B8C00BE18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622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F32868D-5158-2A1C-75E6-0016FF40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2A7281-71C0-61C0-896E-AD3A4F750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D5775FE-F988-CE13-3972-DFCD7E670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6075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0E0E46-F316-3530-52DE-8562A9060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A92384-F3EF-7107-6D6C-86D83DC3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B09835-AFB8-17AC-33C8-F994BDC98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9AB5F66-B43E-7B27-E0AD-C6003F0BF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435CE0-FE87-170E-7BAC-228DCC0EB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99C005-9D6E-34D3-7214-F3DD49092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806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8AF78-808D-3CDB-606E-2BA7E94F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C6E6F9D-F697-A75F-A94B-84C82AB82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BD6070E-EA1F-BD43-603A-D57004406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99B15EA-1228-6A89-76AD-6329EE96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B0B897-F673-AF66-758C-BD1722095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8CC9BC-96EE-ECE6-BD45-75170E3F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026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CD62225-998A-A32F-9D80-0061CC881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70601A-8C00-1989-A604-F00AAEE5E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AF97C0-5D2E-72A2-FFDB-5B87279C6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26BF-5997-4C1E-9926-22267C8227E5}" type="datetimeFigureOut">
              <a:rPr lang="de-DE" smtClean="0"/>
              <a:t>08.08.2023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80BCCE-EEFC-FA15-079E-0134D3935E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D3E4F8-C669-76F0-CFBF-66886D7A3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075DA-ADF5-4098-B0D3-954CA4A1220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2267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Grafiken, Karminrot, Design enthält.&#10;&#10;Automatisch generierte Beschreibung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103" y="4607874"/>
            <a:ext cx="4437897" cy="22555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24183"/>
            <a:ext cx="9144000" cy="1750174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 err="1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Playing</a:t>
            </a: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 </a:t>
            </a:r>
            <a:r>
              <a:rPr lang="de-DE" b="0" i="0" u="none" strike="noStrike" dirty="0" err="1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while</a:t>
            </a: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 Waiting</a:t>
            </a:r>
            <a:br>
              <a:rPr lang="de-DE" b="0" dirty="0">
                <a:effectLst/>
                <a:latin typeface="Metropolis Extra Bold" panose="00000900000000000000" pitchFamily="50" charset="0"/>
              </a:rPr>
            </a:b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&amp; Nordland-Games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54496"/>
            <a:ext cx="9144000" cy="1108507"/>
          </a:xfrm>
        </p:spPr>
        <p:txBody>
          <a:bodyPr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Wie die wahrgenommene Wartezeit in</a:t>
            </a:r>
            <a:endParaRPr lang="de-DE" b="0" dirty="0">
              <a:effectLst/>
              <a:latin typeface="Metropolis Medium" panose="00000600000000000000" pitchFamily="50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Warteschlangen durch “Warteschlangen-Spiele“</a:t>
            </a:r>
            <a:endParaRPr lang="de-DE" b="0" dirty="0">
              <a:effectLst/>
              <a:latin typeface="Metropolis Medium" panose="00000600000000000000" pitchFamily="50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beeinflusst werden kann</a:t>
            </a:r>
          </a:p>
        </p:txBody>
      </p:sp>
      <p:pic>
        <p:nvPicPr>
          <p:cNvPr id="8" name="Grafik 7" descr="Ein Bild, das Grafiken, Wasser, Türkis, Blau enthält.&#10;&#10;Automatisch generierte Beschreibung">
            <a:extLst>
              <a:ext uri="{FF2B5EF4-FFF2-40B4-BE49-F238E27FC236}">
                <a16:creationId xmlns:a16="http://schemas.microsoft.com/office/drawing/2014/main" id="{2A55C083-DD74-92DF-79DB-CC810C0ED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0"/>
            <a:ext cx="3257823" cy="1655762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AB66951C-5776-2B48-B717-C14E6071649C}"/>
              </a:ext>
            </a:extLst>
          </p:cNvPr>
          <p:cNvSpPr txBox="1">
            <a:spLocks/>
          </p:cNvSpPr>
          <p:nvPr/>
        </p:nvSpPr>
        <p:spPr>
          <a:xfrm>
            <a:off x="1524000" y="4492952"/>
            <a:ext cx="9144000" cy="1535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de-DE" sz="1800" dirty="0">
                <a:solidFill>
                  <a:srgbClr val="595959"/>
                </a:solidFill>
                <a:latin typeface="Metropolis Medium" panose="00000600000000000000" pitchFamily="50" charset="0"/>
              </a:rPr>
              <a:t>Thesis &amp; Projekt von Steffen Kahl</a:t>
            </a:r>
          </a:p>
          <a:p>
            <a:pPr>
              <a:spcBef>
                <a:spcPts val="0"/>
              </a:spcBef>
            </a:pPr>
            <a:r>
              <a:rPr lang="de-DE" sz="1600" dirty="0">
                <a:solidFill>
                  <a:srgbClr val="595959"/>
                </a:solidFill>
                <a:latin typeface="Metropolis Medium" panose="00000600000000000000" pitchFamily="50" charset="0"/>
              </a:rPr>
              <a:t> </a:t>
            </a:r>
          </a:p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595959"/>
                </a:solidFill>
                <a:latin typeface="Metropolis Light" panose="00000500000000000000" pitchFamily="50" charset="0"/>
              </a:rPr>
              <a:t>Matrikelnummer: </a:t>
            </a:r>
            <a:r>
              <a:rPr lang="de-DE" sz="1400" dirty="0">
                <a:solidFill>
                  <a:srgbClr val="595959"/>
                </a:solidFill>
                <a:latin typeface="Metropolis Medium" panose="00000600000000000000" pitchFamily="50" charset="0"/>
              </a:rPr>
              <a:t>48100137</a:t>
            </a:r>
          </a:p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595959"/>
                </a:solidFill>
                <a:latin typeface="Metropolis Light" panose="00000500000000000000" pitchFamily="50" charset="0"/>
              </a:rPr>
              <a:t>Studiengang: </a:t>
            </a:r>
            <a:r>
              <a:rPr lang="de-DE" sz="1400" dirty="0">
                <a:solidFill>
                  <a:srgbClr val="595959"/>
                </a:solidFill>
                <a:latin typeface="Metropolis Medium" panose="00000600000000000000" pitchFamily="50" charset="0"/>
              </a:rPr>
              <a:t>Game Design</a:t>
            </a:r>
          </a:p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595959"/>
                </a:solidFill>
                <a:latin typeface="Metropolis Light" panose="00000500000000000000" pitchFamily="50" charset="0"/>
              </a:rPr>
              <a:t>Erstprüfer: </a:t>
            </a:r>
            <a:r>
              <a:rPr lang="de-DE" sz="1400" dirty="0">
                <a:solidFill>
                  <a:srgbClr val="595959"/>
                </a:solidFill>
                <a:latin typeface="Metropolis Medium" panose="00000600000000000000" pitchFamily="50" charset="0"/>
              </a:rPr>
              <a:t>Prof. Dr. Lauritz Lipp</a:t>
            </a:r>
          </a:p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595959"/>
                </a:solidFill>
                <a:latin typeface="Metropolis Light" panose="00000500000000000000" pitchFamily="50" charset="0"/>
              </a:rPr>
              <a:t>Zweitprüfer: </a:t>
            </a:r>
            <a:r>
              <a:rPr lang="de-DE" sz="1400" dirty="0">
                <a:solidFill>
                  <a:srgbClr val="595959"/>
                </a:solidFill>
                <a:latin typeface="Metropolis Medium" panose="00000600000000000000" pitchFamily="50" charset="0"/>
              </a:rPr>
              <a:t>Kevin Hagen</a:t>
            </a:r>
          </a:p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595959"/>
                </a:solidFill>
                <a:latin typeface="Metropolis Light" panose="00000500000000000000" pitchFamily="50" charset="0"/>
              </a:rPr>
              <a:t>Abgabedatum: </a:t>
            </a:r>
            <a:r>
              <a:rPr lang="de-DE" sz="1400" dirty="0">
                <a:solidFill>
                  <a:srgbClr val="595959"/>
                </a:solidFill>
                <a:latin typeface="Metropolis Medium" panose="00000600000000000000" pitchFamily="50" charset="0"/>
              </a:rPr>
              <a:t>12.04.2023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49D4D1D-B8DD-607A-CD03-25699CA73004}"/>
              </a:ext>
            </a:extLst>
          </p:cNvPr>
          <p:cNvSpPr txBox="1"/>
          <p:nvPr/>
        </p:nvSpPr>
        <p:spPr>
          <a:xfrm>
            <a:off x="-1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4044388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Grafiken, Karminrot, Design enthält.&#10;&#10;Automatisch generierte Beschreibung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103" y="4607874"/>
            <a:ext cx="4437897" cy="22555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455481"/>
            <a:ext cx="9144000" cy="1854200"/>
          </a:xfrm>
        </p:spPr>
        <p:txBody>
          <a:bodyPr>
            <a:normAutofit fontScale="90000"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Light" panose="00000500000000000000" pitchFamily="50" charset="0"/>
              </a:rPr>
              <a:t>Und nun?</a:t>
            </a:r>
            <a:b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</a:b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Warte </a:t>
            </a: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Light" panose="00000500000000000000" pitchFamily="50" charset="0"/>
              </a:rPr>
              <a:t>ich auf Ihre Fragen</a:t>
            </a:r>
            <a:endParaRPr lang="de-DE" dirty="0">
              <a:latin typeface="Metropolis Light" panose="00000500000000000000" pitchFamily="50" charset="0"/>
            </a:endParaRPr>
          </a:p>
        </p:txBody>
      </p:sp>
      <p:pic>
        <p:nvPicPr>
          <p:cNvPr id="8" name="Grafik 7" descr="Ein Bild, das Grafiken, Wasser, Türkis, Blau enthält.&#10;&#10;Automatisch generierte Beschreibung">
            <a:extLst>
              <a:ext uri="{FF2B5EF4-FFF2-40B4-BE49-F238E27FC236}">
                <a16:creationId xmlns:a16="http://schemas.microsoft.com/office/drawing/2014/main" id="{2A55C083-DD74-92DF-79DB-CC810C0ED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0"/>
            <a:ext cx="3257823" cy="165576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B61A028A-3B31-5AA3-8F25-D6F58A3ADC81}"/>
              </a:ext>
            </a:extLst>
          </p:cNvPr>
          <p:cNvSpPr txBox="1">
            <a:spLocks/>
          </p:cNvSpPr>
          <p:nvPr/>
        </p:nvSpPr>
        <p:spPr>
          <a:xfrm>
            <a:off x="1628910" y="3489211"/>
            <a:ext cx="9144000" cy="594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de-DE" sz="4000" dirty="0">
                <a:solidFill>
                  <a:srgbClr val="000000"/>
                </a:solidFill>
                <a:latin typeface="Metropolis Light" panose="00000500000000000000" pitchFamily="50" charset="0"/>
              </a:rPr>
              <a:t>Vielen Dank</a:t>
            </a:r>
            <a:endParaRPr lang="de-DE" sz="4000" dirty="0">
              <a:latin typeface="Metropolis Light" panose="000005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9D16D6B-249F-D72D-12DF-C9A4A695E3D8}"/>
              </a:ext>
            </a:extLst>
          </p:cNvPr>
          <p:cNvSpPr txBox="1"/>
          <p:nvPr/>
        </p:nvSpPr>
        <p:spPr>
          <a:xfrm>
            <a:off x="-1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BB10F817-3F47-7022-1A26-92CB9639FA02}"/>
              </a:ext>
            </a:extLst>
          </p:cNvPr>
          <p:cNvSpPr txBox="1">
            <a:spLocks/>
          </p:cNvSpPr>
          <p:nvPr/>
        </p:nvSpPr>
        <p:spPr>
          <a:xfrm>
            <a:off x="1523999" y="4683989"/>
            <a:ext cx="9144000" cy="3161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de-DE" sz="1400" dirty="0">
                <a:solidFill>
                  <a:srgbClr val="000000"/>
                </a:solidFill>
                <a:latin typeface="Metropolis Light" panose="00000500000000000000" pitchFamily="50" charset="0"/>
              </a:rPr>
              <a:t>Link zum Spiel: https://preview.sp-universe.com/nlg-game/</a:t>
            </a:r>
            <a:endParaRPr lang="de-DE" sz="1400" dirty="0">
              <a:latin typeface="Metropolis Light" panose="00000500000000000000" pitchFamily="50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8F2F517-7354-8486-A2BE-DCEB40F07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9376" y="5098663"/>
            <a:ext cx="1493247" cy="149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727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Grafiken, Karminrot, Design enthält.&#10;&#10;Automatisch generierte Beschreibung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103" y="4607874"/>
            <a:ext cx="4437897" cy="22555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24183"/>
            <a:ext cx="9144000" cy="925943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INHALT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9299" y="2599227"/>
            <a:ext cx="3084804" cy="2772873"/>
          </a:xfrm>
        </p:spPr>
        <p:txBody>
          <a:bodyPr>
            <a:normAutofit fontScale="77500" lnSpcReduction="20000"/>
          </a:bodyPr>
          <a:lstStyle/>
          <a:p>
            <a:pPr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1 	– 	Leitfrage</a:t>
            </a:r>
            <a:endParaRPr lang="de-DE" dirty="0">
              <a:solidFill>
                <a:srgbClr val="595959"/>
              </a:solidFill>
              <a:latin typeface="Metropolis Medium" panose="00000600000000000000" pitchFamily="50" charset="0"/>
            </a:endParaRPr>
          </a:p>
          <a:p>
            <a:pPr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dirty="0">
                <a:solidFill>
                  <a:srgbClr val="595959"/>
                </a:solidFill>
                <a:latin typeface="Metropolis Medium" panose="00000600000000000000" pitchFamily="50" charset="0"/>
              </a:rPr>
              <a:t>2 	– 	Motivation</a:t>
            </a:r>
          </a:p>
          <a:p>
            <a:pPr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dirty="0">
                <a:solidFill>
                  <a:srgbClr val="595959"/>
                </a:solidFill>
                <a:latin typeface="Metropolis Medium" panose="00000600000000000000" pitchFamily="50" charset="0"/>
              </a:rPr>
              <a:t>3 	– 	Thesis</a:t>
            </a:r>
          </a:p>
          <a:p>
            <a:pPr marL="457200" indent="-4572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lain" startAt="4"/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– 	Projekt</a:t>
            </a:r>
          </a:p>
          <a:p>
            <a:pPr marL="457200" indent="-4572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lain" startAt="4"/>
            </a:pP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–</a:t>
            </a:r>
            <a:r>
              <a:rPr lang="de-DE" dirty="0">
                <a:solidFill>
                  <a:srgbClr val="595959"/>
                </a:solidFill>
                <a:latin typeface="Metropolis Medium" panose="00000600000000000000" pitchFamily="50" charset="0"/>
              </a:rPr>
              <a:t>	Ausstellung</a:t>
            </a:r>
            <a:endParaRPr lang="de-DE" b="0" i="0" u="none" strike="noStrike" dirty="0">
              <a:solidFill>
                <a:srgbClr val="595959"/>
              </a:solidFill>
              <a:effectLst/>
              <a:latin typeface="Metropolis Medium" panose="00000600000000000000" pitchFamily="50" charset="0"/>
            </a:endParaRPr>
          </a:p>
          <a:p>
            <a:pPr marL="457200" indent="-4572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lain" startAt="6"/>
            </a:pPr>
            <a:r>
              <a:rPr lang="de-DE" dirty="0">
                <a:solidFill>
                  <a:srgbClr val="595959"/>
                </a:solidFill>
                <a:latin typeface="Metropolis Medium" panose="00000600000000000000" pitchFamily="50" charset="0"/>
              </a:rPr>
              <a:t>– 	Fazit</a:t>
            </a:r>
          </a:p>
          <a:p>
            <a:pPr marL="457200" indent="-4572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lain" startAt="6"/>
            </a:pPr>
            <a:r>
              <a:rPr lang="de-DE" dirty="0">
                <a:solidFill>
                  <a:srgbClr val="595959"/>
                </a:solidFill>
                <a:latin typeface="Metropolis Medium" panose="00000600000000000000" pitchFamily="50" charset="0"/>
              </a:rPr>
              <a:t>– 	</a:t>
            </a:r>
            <a:r>
              <a:rPr lang="de-DE" b="0" i="0" u="none" strike="noStrike" dirty="0">
                <a:solidFill>
                  <a:srgbClr val="595959"/>
                </a:solidFill>
                <a:effectLst/>
                <a:latin typeface="Metropolis Medium" panose="00000600000000000000" pitchFamily="50" charset="0"/>
              </a:rPr>
              <a:t>Ausblick</a:t>
            </a:r>
          </a:p>
        </p:txBody>
      </p:sp>
      <p:pic>
        <p:nvPicPr>
          <p:cNvPr id="8" name="Grafik 7" descr="Ein Bild, das Grafiken, Wasser, Türkis, Blau enthält.&#10;&#10;Automatisch generierte Beschreibung">
            <a:extLst>
              <a:ext uri="{FF2B5EF4-FFF2-40B4-BE49-F238E27FC236}">
                <a16:creationId xmlns:a16="http://schemas.microsoft.com/office/drawing/2014/main" id="{2A55C083-DD74-92DF-79DB-CC810C0ED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0"/>
            <a:ext cx="3257823" cy="165576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E7C3A74-E188-80AA-B210-871F55C6B57A}"/>
              </a:ext>
            </a:extLst>
          </p:cNvPr>
          <p:cNvSpPr txBox="1"/>
          <p:nvPr/>
        </p:nvSpPr>
        <p:spPr>
          <a:xfrm>
            <a:off x="-1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1178419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BFF35C1E-3267-817E-BD64-935FC6948F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250"/>
          <a:stretch/>
        </p:blipFill>
        <p:spPr bwMode="auto">
          <a:xfrm>
            <a:off x="4991100" y="-5399"/>
            <a:ext cx="7200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24000"/>
                </a:schemeClr>
              </a:gs>
              <a:gs pos="49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4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Leitfrage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95078"/>
            <a:ext cx="6934200" cy="1684804"/>
          </a:xfrm>
        </p:spPr>
        <p:txBody>
          <a:bodyPr>
            <a:noAutofit/>
          </a:bodyPr>
          <a:lstStyle/>
          <a:p>
            <a:pPr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„Wie kann die wahrgenommene Wartezeit in Warteschlangen durch Warteschlangenspiele beeinflusst werden?“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283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7000876" y="6611779"/>
            <a:ext cx="218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Foto: Steffen Kahl, Efteling 2022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B37F166-9CC0-48CB-F92F-775BCA97024B}"/>
              </a:ext>
            </a:extLst>
          </p:cNvPr>
          <p:cNvSpPr txBox="1"/>
          <p:nvPr/>
        </p:nvSpPr>
        <p:spPr>
          <a:xfrm>
            <a:off x="0" y="6647955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2579265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Kleidung, Person, Mann, Gruppe enthält.&#10;&#10;Automatisch generierte Beschreibung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7" r="-1"/>
          <a:stretch/>
        </p:blipFill>
        <p:spPr>
          <a:xfrm flipH="1">
            <a:off x="3251200" y="0"/>
            <a:ext cx="8940800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6000"/>
                </a:schemeClr>
              </a:gs>
              <a:gs pos="39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4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Motivation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7150100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Großes Interesse an Freizeitparks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Viele Parks bieten verschiedenste Möglichkeiten, Spiele während der Wartezeit zu spielen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Großes Interesse, eigene Spiele für Warteschlangen zu entwickeln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Plan, einen eigenen Freizeitpark zu entwickeln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Warten ist oft sehr langweilig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2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6642100" y="6611779"/>
            <a:ext cx="25431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Foto: Christof Lübke, Hansa-Park 2023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4102B47-00B8-CE5E-B1F5-CC7A3AEFC91D}"/>
              </a:ext>
            </a:extLst>
          </p:cNvPr>
          <p:cNvSpPr txBox="1"/>
          <p:nvPr/>
        </p:nvSpPr>
        <p:spPr>
          <a:xfrm>
            <a:off x="0" y="66452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83771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" t="10797" r="26806" b="1939"/>
          <a:stretch/>
        </p:blipFill>
        <p:spPr>
          <a:xfrm>
            <a:off x="4638674" y="0"/>
            <a:ext cx="7553325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3000">
                <a:srgbClr val="FFFFFF">
                  <a:alpha val="0"/>
                </a:srgbClr>
              </a:gs>
              <a:gs pos="51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3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Thesis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5715000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Recherche zu Warteschlangen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Viele neue Erkenntnisse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Wiederholtes Vorkommen der Designprinzipien von David </a:t>
            </a:r>
            <a:r>
              <a:rPr lang="de-DE" sz="2200" dirty="0" err="1">
                <a:latin typeface="Metropolis Medium" panose="00000600000000000000" pitchFamily="50" charset="0"/>
              </a:rPr>
              <a:t>Maister</a:t>
            </a:r>
            <a:endParaRPr lang="de-DE" sz="2200" dirty="0">
              <a:latin typeface="Metropolis Medium" panose="00000600000000000000" pitchFamily="50" charset="0"/>
            </a:endParaRP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Viel Bezug auf „</a:t>
            </a:r>
            <a:r>
              <a:rPr lang="de-DE" sz="2200" b="0" i="0" u="none" strike="noStrike" dirty="0" err="1">
                <a:effectLst/>
                <a:latin typeface="Metropolis Medium" panose="00000600000000000000" pitchFamily="50" charset="0"/>
              </a:rPr>
              <a:t>Theme</a:t>
            </a: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 Park Design“ von David Younger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Gefühlte Wartezeiten können verringert werden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3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6337300" y="6611779"/>
            <a:ext cx="28479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dirty="0">
                <a:latin typeface="Metropolis Light" panose="00000500000000000000" pitchFamily="50" charset="0"/>
              </a:rPr>
              <a:t>Mockup-Template: </a:t>
            </a:r>
            <a:r>
              <a:rPr lang="de-DE" sz="1000" dirty="0" err="1">
                <a:latin typeface="Metropolis Light" panose="00000500000000000000" pitchFamily="50" charset="0"/>
              </a:rPr>
              <a:t>anthonyboyd</a:t>
            </a:r>
            <a:r>
              <a:rPr lang="de-DE" sz="1000" dirty="0">
                <a:latin typeface="Metropolis Light" panose="00000500000000000000" pitchFamily="50" charset="0"/>
              </a:rPr>
              <a:t> on </a:t>
            </a:r>
            <a:r>
              <a:rPr lang="de-DE" sz="1000" dirty="0" err="1">
                <a:latin typeface="Metropolis Light" panose="00000500000000000000" pitchFamily="50" charset="0"/>
              </a:rPr>
              <a:t>Freepik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F6637F5-D62D-B0C6-3E21-0CF1FECE3D4A}"/>
              </a:ext>
            </a:extLst>
          </p:cNvPr>
          <p:cNvSpPr txBox="1"/>
          <p:nvPr/>
        </p:nvSpPr>
        <p:spPr>
          <a:xfrm>
            <a:off x="0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1373935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7" b="12760"/>
          <a:stretch/>
        </p:blipFill>
        <p:spPr>
          <a:xfrm rot="238422">
            <a:off x="7225245" y="-271200"/>
            <a:ext cx="6162882" cy="744232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23000">
                <a:srgbClr val="FFFFFF">
                  <a:alpha val="52000"/>
                </a:srgbClr>
              </a:gs>
              <a:gs pos="35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3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Projekt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7150100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Viel </a:t>
            </a:r>
            <a:r>
              <a:rPr lang="de-DE" sz="2200" b="0" i="0" u="none" strike="noStrike" dirty="0" err="1">
                <a:effectLst/>
                <a:latin typeface="Metropolis Medium" panose="00000600000000000000" pitchFamily="50" charset="0"/>
              </a:rPr>
              <a:t>Prototyping</a:t>
            </a: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 &amp; </a:t>
            </a:r>
            <a:r>
              <a:rPr lang="de-DE" sz="2200" b="0" i="0" u="none" strike="noStrike" dirty="0" err="1">
                <a:effectLst/>
                <a:latin typeface="Metropolis Medium" panose="00000600000000000000" pitchFamily="50" charset="0"/>
              </a:rPr>
              <a:t>Testing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Charakter-Editor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3 </a:t>
            </a:r>
            <a:r>
              <a:rPr lang="de-DE" sz="2200" dirty="0">
                <a:latin typeface="Metropolis Medium" panose="00000600000000000000" pitchFamily="50" charset="0"/>
              </a:rPr>
              <a:t>unterschiedliche Spiele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4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7721600" y="6611779"/>
            <a:ext cx="14636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Grafik: Steffen Kahl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BE2D1AA-A57C-4D8E-6EFC-AD4B45654C0E}"/>
              </a:ext>
            </a:extLst>
          </p:cNvPr>
          <p:cNvSpPr txBox="1"/>
          <p:nvPr/>
        </p:nvSpPr>
        <p:spPr>
          <a:xfrm>
            <a:off x="-3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1984581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9" b="9678"/>
          <a:stretch/>
        </p:blipFill>
        <p:spPr>
          <a:xfrm>
            <a:off x="7004953" y="0"/>
            <a:ext cx="520986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6000"/>
                </a:schemeClr>
              </a:gs>
              <a:gs pos="42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3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Ausstellung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7150100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Ampel zum Simulieren einer Warteschlange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QR-Codes zum Spiel in der ganzen Uni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Viel Feedback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5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6920752" y="6611779"/>
            <a:ext cx="22645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Foto: Steffen Kahl, Hamburg 2023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7F1D4E4-71D5-54E4-52FD-88FC793D4443}"/>
              </a:ext>
            </a:extLst>
          </p:cNvPr>
          <p:cNvSpPr txBox="1"/>
          <p:nvPr/>
        </p:nvSpPr>
        <p:spPr>
          <a:xfrm>
            <a:off x="0" y="664074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2430173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6" b="13006"/>
          <a:stretch/>
        </p:blipFill>
        <p:spPr>
          <a:xfrm>
            <a:off x="7013919" y="0"/>
            <a:ext cx="520986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bg1">
                  <a:alpha val="6000"/>
                </a:schemeClr>
              </a:gs>
              <a:gs pos="42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4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Fazit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6033247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Ein spannendes Thema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Ein spaßiges Projekt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Leitfrage mit „Ja“ beantwortet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Mehr Einrichtungen sollten Warteschlangenspiele einsetzen</a:t>
            </a:r>
            <a:endParaRPr lang="de-DE" sz="2200" b="0" i="0" u="none" strike="noStrike" dirty="0">
              <a:effectLst/>
              <a:latin typeface="Metropolis Medium" panose="00000600000000000000" pitchFamily="50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6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6893858" y="6611779"/>
            <a:ext cx="22914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Foto: Steffen Kahl, Hamburg 2023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ECE9D0-1827-063C-754A-93619E0A3ED6}"/>
              </a:ext>
            </a:extLst>
          </p:cNvPr>
          <p:cNvSpPr txBox="1"/>
          <p:nvPr/>
        </p:nvSpPr>
        <p:spPr>
          <a:xfrm>
            <a:off x="-1" y="66452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1573038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594A756-6997-1B57-664E-770C2D5CF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6" b="13006"/>
          <a:stretch/>
        </p:blipFill>
        <p:spPr>
          <a:xfrm>
            <a:off x="7144870" y="0"/>
            <a:ext cx="520986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144CE6-1AA5-4274-FE9C-E5885A7C9CB4}"/>
              </a:ext>
            </a:extLst>
          </p:cNvPr>
          <p:cNvSpPr/>
          <p:nvPr/>
        </p:nvSpPr>
        <p:spPr>
          <a:xfrm>
            <a:off x="-26895" y="0"/>
            <a:ext cx="12214817" cy="6858000"/>
          </a:xfrm>
          <a:prstGeom prst="rect">
            <a:avLst/>
          </a:prstGeom>
          <a:gradFill>
            <a:gsLst>
              <a:gs pos="13000">
                <a:schemeClr val="bg1">
                  <a:alpha val="0"/>
                </a:schemeClr>
              </a:gs>
              <a:gs pos="38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8FDC19-EF90-2CD2-7F78-4550AE7DF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2876" y="5257800"/>
            <a:ext cx="3159124" cy="16055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92E998-FF5C-869E-E4F4-EB34B9EAA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52176"/>
            <a:ext cx="9144000" cy="925943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de-DE" b="0" i="0" u="none" strike="noStrike" dirty="0">
                <a:solidFill>
                  <a:srgbClr val="000000"/>
                </a:solidFill>
                <a:effectLst/>
                <a:latin typeface="Metropolis Extra Bold" panose="00000900000000000000" pitchFamily="50" charset="0"/>
              </a:rPr>
              <a:t>Ausblick</a:t>
            </a:r>
            <a:endParaRPr lang="de-DE" dirty="0">
              <a:latin typeface="Metropolis Extra Bold" panose="00000900000000000000" pitchFamily="50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65615-6E09-EC1D-352D-E70AE513D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36454"/>
            <a:ext cx="6033247" cy="4269926"/>
          </a:xfrm>
        </p:spPr>
        <p:txBody>
          <a:bodyPr>
            <a:noAutofit/>
          </a:bodyPr>
          <a:lstStyle/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b="0" i="0" u="none" strike="noStrike" dirty="0">
                <a:effectLst/>
                <a:latin typeface="Metropolis Medium" panose="00000600000000000000" pitchFamily="50" charset="0"/>
              </a:rPr>
              <a:t>Gamification nimmt in allen Lebensbereichen zu</a:t>
            </a:r>
          </a:p>
          <a:p>
            <a:pPr marL="342900" indent="-342900" algn="l" defTabSz="447675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2200" dirty="0">
                <a:latin typeface="Metropolis Medium" panose="00000600000000000000" pitchFamily="50" charset="0"/>
              </a:rPr>
              <a:t>Nordland-Games wird voraussichtlich weiter entwickelt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50CB76-1BBD-CA0A-C94E-2289161E7D27}"/>
              </a:ext>
            </a:extLst>
          </p:cNvPr>
          <p:cNvSpPr/>
          <p:nvPr/>
        </p:nvSpPr>
        <p:spPr>
          <a:xfrm>
            <a:off x="0" y="-58335"/>
            <a:ext cx="1594638" cy="270843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7000" dirty="0">
                <a:solidFill>
                  <a:schemeClr val="bg1">
                    <a:lumMod val="85000"/>
                  </a:schemeClr>
                </a:solidFill>
                <a:latin typeface="Metropolis Extra Bold" panose="00000900000000000000" pitchFamily="50" charset="0"/>
                <a:ea typeface="+mj-ea"/>
                <a:cs typeface="+mj-cs"/>
              </a:rPr>
              <a:t>7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341A00-C571-22DE-394F-22C2A86C2208}"/>
              </a:ext>
            </a:extLst>
          </p:cNvPr>
          <p:cNvSpPr txBox="1"/>
          <p:nvPr/>
        </p:nvSpPr>
        <p:spPr>
          <a:xfrm>
            <a:off x="6983506" y="6611779"/>
            <a:ext cx="22017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Foto: </a:t>
            </a:r>
            <a:r>
              <a:rPr lang="de-DE" sz="1000" dirty="0">
                <a:latin typeface="Metropolis Light" panose="00000500000000000000" pitchFamily="50" charset="0"/>
              </a:rPr>
              <a:t>Lena von Hadeln, Sylt </a:t>
            </a:r>
            <a:r>
              <a:rPr lang="de-DE" sz="1000" b="0" i="0" u="none" strike="noStrike" dirty="0">
                <a:effectLst/>
                <a:latin typeface="Metropolis Light" panose="00000500000000000000" pitchFamily="50" charset="0"/>
              </a:rPr>
              <a:t>2023</a:t>
            </a:r>
            <a:endParaRPr lang="de-DE" sz="1000" b="0" dirty="0">
              <a:effectLst/>
              <a:latin typeface="Metropolis Light" panose="00000500000000000000" pitchFamily="50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E441518-387D-61B4-7AB6-B9DEEE37C618}"/>
              </a:ext>
            </a:extLst>
          </p:cNvPr>
          <p:cNvSpPr txBox="1"/>
          <p:nvPr/>
        </p:nvSpPr>
        <p:spPr>
          <a:xfrm>
            <a:off x="-30973" y="6642556"/>
            <a:ext cx="35539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Metropolis Thin" panose="00000500000000000000" pitchFamily="50" charset="0"/>
              </a:rPr>
              <a:t>Bachelor Präsentation | Steffen Kahl | 48100137</a:t>
            </a:r>
          </a:p>
        </p:txBody>
      </p:sp>
    </p:spTree>
    <p:extLst>
      <p:ext uri="{BB962C8B-B14F-4D97-AF65-F5344CB8AC3E}">
        <p14:creationId xmlns:p14="http://schemas.microsoft.com/office/powerpoint/2010/main" val="4078384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359</Words>
  <Application>Microsoft Office PowerPoint</Application>
  <PresentationFormat>Breitbild</PresentationFormat>
  <Paragraphs>76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Metropolis Extra Bold</vt:lpstr>
      <vt:lpstr>Metropolis Light</vt:lpstr>
      <vt:lpstr>Metropolis Medium</vt:lpstr>
      <vt:lpstr>Metropolis Thin</vt:lpstr>
      <vt:lpstr>Office</vt:lpstr>
      <vt:lpstr>Playing while Waiting &amp; Nordland-Games</vt:lpstr>
      <vt:lpstr>INHALT</vt:lpstr>
      <vt:lpstr>Leitfrage</vt:lpstr>
      <vt:lpstr>Motivation</vt:lpstr>
      <vt:lpstr>Thesis</vt:lpstr>
      <vt:lpstr>Projekt</vt:lpstr>
      <vt:lpstr>Ausstellung</vt:lpstr>
      <vt:lpstr>Fazit</vt:lpstr>
      <vt:lpstr>Ausblick</vt:lpstr>
      <vt:lpstr>Und nun? Warte ich auf Ihre 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 while Waiting &amp; Nordland-Games</dc:title>
  <dc:creator>Steffen Kahl</dc:creator>
  <cp:lastModifiedBy>Steffen Kahl</cp:lastModifiedBy>
  <cp:revision>4</cp:revision>
  <dcterms:created xsi:type="dcterms:W3CDTF">2023-08-07T16:08:01Z</dcterms:created>
  <dcterms:modified xsi:type="dcterms:W3CDTF">2023-08-08T14:55:37Z</dcterms:modified>
</cp:coreProperties>
</file>

<file path=docProps/thumbnail.jpeg>
</file>